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09" r:id="rId2"/>
    <p:sldId id="310" r:id="rId3"/>
    <p:sldId id="324" r:id="rId4"/>
    <p:sldId id="330" r:id="rId5"/>
    <p:sldId id="323" r:id="rId6"/>
    <p:sldId id="331" r:id="rId7"/>
    <p:sldId id="333" r:id="rId8"/>
    <p:sldId id="334" r:id="rId9"/>
    <p:sldId id="335" r:id="rId10"/>
    <p:sldId id="336" r:id="rId11"/>
    <p:sldId id="337" r:id="rId12"/>
    <p:sldId id="338" r:id="rId13"/>
    <p:sldId id="339" r:id="rId14"/>
    <p:sldId id="340" r:id="rId15"/>
    <p:sldId id="332" r:id="rId16"/>
    <p:sldId id="322" r:id="rId17"/>
    <p:sldId id="260" r:id="rId18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47"/>
    <p:restoredTop sz="94655"/>
  </p:normalViewPr>
  <p:slideViewPr>
    <p:cSldViewPr>
      <p:cViewPr varScale="1">
        <p:scale>
          <a:sx n="105" d="100"/>
          <a:sy n="105" d="100"/>
        </p:scale>
        <p:origin x="187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ADB6FF1F-555E-4388-A8B0-D1E524B355D1}" type="datetimeFigureOut">
              <a:rPr lang="pt-PT" smtClean="0"/>
              <a:pPr/>
              <a:t>13/06/2024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CD9FB018-1958-45C1-ABFF-E1E983EC4F43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34781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E77E319B-B046-487F-8D03-B96E4F1A43D0}" type="datetimeFigureOut">
              <a:rPr lang="pt-PT" smtClean="0"/>
              <a:pPr/>
              <a:t>13/06/2024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4768" tIns="47384" rIns="94768" bIns="47384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F3DD545E-D36A-4832-938A-2ECADA69E4C6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3776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7437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897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367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9094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7898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212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31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958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761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341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677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782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279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259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253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Faça clique para editar o estilo do subtítulo do modelo global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3E61B-3AB3-490F-90D4-269C8A444AE7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atacamp.com/blog/yolo-object-detection-explained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docs.ultralytics.com/models/yolov9/#performance-on-ms-coco-datase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hyperlink" Target="https://docs.ultralytics.com/datasets/detect/coco8/" TargetMode="External"/><Relationship Id="rId5" Type="http://schemas.openxmlformats.org/officeDocument/2006/relationships/image" Target="../media/image5.png"/><Relationship Id="rId10" Type="http://schemas.openxmlformats.org/officeDocument/2006/relationships/hyperlink" Target="https://www.v7labs.com/blog/yolo-object-detection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github.com/ultralytics/ultralytic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hyperlink" Target="https://docs.ultralytics.com/models/yolov9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28800" y="2571187"/>
            <a:ext cx="5486400" cy="2255574"/>
          </a:xfrm>
        </p:spPr>
        <p:txBody>
          <a:bodyPr>
            <a:normAutofit fontScale="90000"/>
          </a:bodyPr>
          <a:lstStyle/>
          <a:p>
            <a: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Aprendizagem Organizacional</a:t>
            </a:r>
            <a:b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b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CP3 -YOLO – </a:t>
            </a:r>
            <a:r>
              <a:rPr lang="pt-PT" sz="2500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You</a:t>
            </a:r>
            <a: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PT" sz="2500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Only</a:t>
            </a:r>
            <a: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Look </a:t>
            </a:r>
            <a:r>
              <a:rPr lang="pt-PT" sz="2500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Once</a:t>
            </a:r>
            <a:b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b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Identificação de animais na rodovia</a:t>
            </a:r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0" y="6492106"/>
            <a:ext cx="9144000" cy="276444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100" b="1" u="sng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Licenciatura em Engenharia Informática</a:t>
            </a:r>
            <a:r>
              <a:rPr lang="pt-PT" sz="11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| Escola Superior de Tecnologia e Gestão| Unidade Curricular: </a:t>
            </a:r>
            <a:r>
              <a:rPr lang="pt-PT" sz="1100" dirty="0">
                <a:highlight>
                  <a:srgbClr val="FFFF00"/>
                </a:highlight>
                <a:latin typeface="Arial" charset="0"/>
                <a:ea typeface="Arial" charset="0"/>
                <a:cs typeface="Arial" charset="0"/>
              </a:rPr>
              <a:t>Aprendizagem Organizacional </a:t>
            </a:r>
            <a:r>
              <a:rPr lang="pt-PT" sz="11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PT" sz="11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| Ano Letivo 2023/2024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624" y="365894"/>
            <a:ext cx="3872752" cy="962356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6D890E14-880C-4963-9EA0-EE9200F689F8}"/>
              </a:ext>
            </a:extLst>
          </p:cNvPr>
          <p:cNvSpPr txBox="1">
            <a:spLocks/>
          </p:cNvSpPr>
          <p:nvPr/>
        </p:nvSpPr>
        <p:spPr>
          <a:xfrm>
            <a:off x="892549" y="5635668"/>
            <a:ext cx="3486150" cy="57143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11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N.º 24585 – Alexandre Santos,</a:t>
            </a:r>
          </a:p>
          <a:p>
            <a:pPr algn="l"/>
            <a:r>
              <a:rPr lang="pt-PT" sz="11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N.º 25343 – Rui Alves;</a:t>
            </a:r>
          </a:p>
          <a:p>
            <a:pPr algn="l"/>
            <a:endParaRPr lang="pt-PT" sz="11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CDB7617E-BD9F-40A8-BCFA-781CEC4CEE46}"/>
              </a:ext>
            </a:extLst>
          </p:cNvPr>
          <p:cNvSpPr txBox="1">
            <a:spLocks/>
          </p:cNvSpPr>
          <p:nvPr/>
        </p:nvSpPr>
        <p:spPr>
          <a:xfrm>
            <a:off x="4953495" y="5615784"/>
            <a:ext cx="3486150" cy="7868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10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Orientador(</a:t>
            </a:r>
            <a:r>
              <a:rPr lang="pt-PT" sz="105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es</a:t>
            </a:r>
            <a:r>
              <a:rPr lang="pt-PT" sz="10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):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PT" sz="10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Professora Doutora Tânia Silva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PT" sz="10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Professor Doutor Jorge Ribeiro</a:t>
            </a:r>
          </a:p>
          <a:p>
            <a:pPr algn="l"/>
            <a:endParaRPr lang="pt-PT" sz="10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02F2A86-A50E-0283-3B8A-EB9B059E210D}"/>
              </a:ext>
            </a:extLst>
          </p:cNvPr>
          <p:cNvSpPr txBox="1"/>
          <p:nvPr/>
        </p:nvSpPr>
        <p:spPr>
          <a:xfrm>
            <a:off x="1902896" y="1308894"/>
            <a:ext cx="5338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1800" b="1" u="sng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Licenciatura em ENGENHARIA INFORMÁTICA</a:t>
            </a:r>
            <a:endParaRPr lang="pt-PT" dirty="0">
              <a:solidFill>
                <a:srgbClr val="FFFF00"/>
              </a:solidFill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3331B8A6-B954-F04D-0378-7F3DD744E30A}"/>
              </a:ext>
            </a:extLst>
          </p:cNvPr>
          <p:cNvSpPr txBox="1">
            <a:spLocks/>
          </p:cNvSpPr>
          <p:nvPr/>
        </p:nvSpPr>
        <p:spPr>
          <a:xfrm>
            <a:off x="1828800" y="3698974"/>
            <a:ext cx="5486400" cy="5523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PT" sz="25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301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10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Explicação do código</a:t>
            </a: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D856698-FD47-3473-4731-F23136E1DA85}"/>
              </a:ext>
            </a:extLst>
          </p:cNvPr>
          <p:cNvSpPr txBox="1"/>
          <p:nvPr/>
        </p:nvSpPr>
        <p:spPr>
          <a:xfrm>
            <a:off x="101225" y="1385624"/>
            <a:ext cx="8890375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pt-PT" sz="1600" dirty="0">
                <a:cs typeface="Arial" panose="020B0604020202020204" pitchFamily="34" charset="0"/>
              </a:rPr>
              <a:t>Para apresentação de avisos, definimos a função </a:t>
            </a:r>
            <a:r>
              <a:rPr lang="pt-PT" altLang="pt-PT" sz="1600" b="1" dirty="0" err="1">
                <a:cs typeface="Arial" panose="020B0604020202020204" pitchFamily="34" charset="0"/>
              </a:rPr>
              <a:t>show_warnings</a:t>
            </a:r>
            <a:r>
              <a:rPr lang="pt-PT" altLang="pt-PT" sz="1600" b="1" dirty="0">
                <a:cs typeface="Arial" panose="020B0604020202020204" pitchFamily="34" charset="0"/>
              </a:rPr>
              <a:t>()</a:t>
            </a:r>
            <a:r>
              <a:rPr lang="pt-PT" altLang="pt-PT" sz="1600" dirty="0">
                <a:cs typeface="Arial" panose="020B0604020202020204" pitchFamily="34" charset="0"/>
              </a:rPr>
              <a:t>, que vai alterar a cor da caixa do objeto selecionado e ainda desenhar na borda do ecrã uma linha vermelha.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altLang="pt-PT" sz="1600" dirty="0">
              <a:cs typeface="Arial" panose="020B0604020202020204" pitchFamily="34" charset="0"/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FC902A1A-E50F-7C85-7991-097FB38A36C1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F0AD61A-4945-2C74-0E8F-0AB67238D5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775" y="3200168"/>
            <a:ext cx="6973273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350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11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Explicação do código</a:t>
            </a: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D856698-FD47-3473-4731-F23136E1DA85}"/>
              </a:ext>
            </a:extLst>
          </p:cNvPr>
          <p:cNvSpPr txBox="1"/>
          <p:nvPr/>
        </p:nvSpPr>
        <p:spPr>
          <a:xfrm>
            <a:off x="126812" y="1857578"/>
            <a:ext cx="8890375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pt-PT" sz="1600" dirty="0">
                <a:cs typeface="Arial" panose="020B0604020202020204" pitchFamily="34" charset="0"/>
              </a:rPr>
              <a:t>Outra forma de aviso que implementámos foi através de som, para isto, criamos a função </a:t>
            </a:r>
            <a:r>
              <a:rPr lang="pt-PT" altLang="pt-PT" sz="1600" b="1" dirty="0" err="1">
                <a:cs typeface="Arial" panose="020B0604020202020204" pitchFamily="34" charset="0"/>
              </a:rPr>
              <a:t>play_sound</a:t>
            </a:r>
            <a:r>
              <a:rPr lang="pt-PT" altLang="pt-PT" sz="1600" b="1" dirty="0">
                <a:cs typeface="Arial" panose="020B0604020202020204" pitchFamily="34" charset="0"/>
              </a:rPr>
              <a:t>()</a:t>
            </a:r>
            <a:r>
              <a:rPr lang="pt-PT" altLang="pt-PT" sz="1600" dirty="0">
                <a:cs typeface="Arial" panose="020B0604020202020204" pitchFamily="34" charset="0"/>
              </a:rPr>
              <a:t>, que com recurso á biblioteca </a:t>
            </a:r>
            <a:r>
              <a:rPr lang="pt-PT" altLang="pt-PT" sz="1600" b="1" dirty="0" err="1">
                <a:cs typeface="Arial" panose="020B0604020202020204" pitchFamily="34" charset="0"/>
              </a:rPr>
              <a:t>pygame</a:t>
            </a:r>
            <a:r>
              <a:rPr lang="pt-PT" altLang="pt-PT" sz="1600" dirty="0">
                <a:cs typeface="Arial" panose="020B0604020202020204" pitchFamily="34" charset="0"/>
              </a:rPr>
              <a:t> e </a:t>
            </a:r>
            <a:r>
              <a:rPr lang="pt-PT" altLang="pt-PT" sz="1600" b="1" dirty="0" err="1">
                <a:cs typeface="Arial" panose="020B0604020202020204" pitchFamily="34" charset="0"/>
              </a:rPr>
              <a:t>threading</a:t>
            </a:r>
            <a:r>
              <a:rPr lang="pt-PT" altLang="pt-PT" sz="1600" dirty="0">
                <a:cs typeface="Arial" panose="020B0604020202020204" pitchFamily="34" charset="0"/>
              </a:rPr>
              <a:t>, reproduz o som especificado.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altLang="pt-PT" sz="1600" dirty="0">
              <a:cs typeface="Arial" panose="020B0604020202020204" pitchFamily="34" charset="0"/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FC902A1A-E50F-7C85-7991-097FB38A36C1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CB9C996-1217-8295-DBC8-96D753BD14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4002" y="3326739"/>
            <a:ext cx="3848637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02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12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Explicação do código</a:t>
            </a: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D856698-FD47-3473-4731-F23136E1DA85}"/>
              </a:ext>
            </a:extLst>
          </p:cNvPr>
          <p:cNvSpPr txBox="1"/>
          <p:nvPr/>
        </p:nvSpPr>
        <p:spPr>
          <a:xfrm>
            <a:off x="76841" y="1087967"/>
            <a:ext cx="8890375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pt-PT" sz="1600" dirty="0">
                <a:cs typeface="Arial" panose="020B0604020202020204" pitchFamily="34" charset="0"/>
              </a:rPr>
              <a:t>No seguinte código temos alguns passos necessários, como a escolha do modelo, gestão do vídeo selecionado e armazenamento do resultado final no diretório de destino.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FC902A1A-E50F-7C85-7991-097FB38A36C1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CC875BB-C2CE-2235-A753-60A4EDE77A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2019" y="1982900"/>
            <a:ext cx="6106377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24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13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Explicação do código</a:t>
            </a: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D856698-FD47-3473-4731-F23136E1DA85}"/>
              </a:ext>
            </a:extLst>
          </p:cNvPr>
          <p:cNvSpPr txBox="1"/>
          <p:nvPr/>
        </p:nvSpPr>
        <p:spPr>
          <a:xfrm>
            <a:off x="247777" y="1150088"/>
            <a:ext cx="8585575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pt-PT" sz="1600" dirty="0">
                <a:cs typeface="Arial" panose="020B0604020202020204" pitchFamily="34" charset="0"/>
              </a:rPr>
              <a:t>O seguinte </a:t>
            </a:r>
            <a:r>
              <a:rPr lang="pt-PT" altLang="pt-PT" sz="1600" dirty="0" err="1">
                <a:cs typeface="Arial" panose="020B0604020202020204" pitchFamily="34" charset="0"/>
              </a:rPr>
              <a:t>loop</a:t>
            </a:r>
            <a:r>
              <a:rPr lang="pt-PT" altLang="pt-PT" sz="1600" dirty="0">
                <a:cs typeface="Arial" panose="020B0604020202020204" pitchFamily="34" charset="0"/>
              </a:rPr>
              <a:t>, está responsável pela leitura das </a:t>
            </a:r>
            <a:r>
              <a:rPr lang="pt-PT" altLang="pt-PT" sz="1600" dirty="0" err="1">
                <a:cs typeface="Arial" panose="020B0604020202020204" pitchFamily="34" charset="0"/>
              </a:rPr>
              <a:t>frames</a:t>
            </a:r>
            <a:r>
              <a:rPr lang="pt-PT" altLang="pt-PT" sz="1600" dirty="0">
                <a:cs typeface="Arial" panose="020B0604020202020204" pitchFamily="34" charset="0"/>
              </a:rPr>
              <a:t>, para identificar objetos em cada </a:t>
            </a:r>
            <a:r>
              <a:rPr lang="pt-PT" altLang="pt-PT" sz="1600" dirty="0" err="1">
                <a:cs typeface="Arial" panose="020B0604020202020204" pitchFamily="34" charset="0"/>
              </a:rPr>
              <a:t>frame</a:t>
            </a:r>
            <a:r>
              <a:rPr lang="pt-PT" altLang="pt-PT" sz="1600" dirty="0">
                <a:cs typeface="Arial" panose="020B0604020202020204" pitchFamily="34" charset="0"/>
              </a:rPr>
              <a:t> individualmente.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pt-PT" sz="1600" dirty="0">
                <a:cs typeface="Arial" panose="020B0604020202020204" pitchFamily="34" charset="0"/>
              </a:rPr>
              <a:t>Realiza ainda, a agrupação das caixas delimitadores.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FC902A1A-E50F-7C85-7991-097FB38A36C1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4D92F7E-5D1B-BE02-733F-D62B7B8F7D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6731" y="2396263"/>
            <a:ext cx="4056954" cy="358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411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14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Explicação do código</a:t>
            </a: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D856698-FD47-3473-4731-F23136E1DA85}"/>
              </a:ext>
            </a:extLst>
          </p:cNvPr>
          <p:cNvSpPr txBox="1"/>
          <p:nvPr/>
        </p:nvSpPr>
        <p:spPr>
          <a:xfrm>
            <a:off x="126054" y="1084448"/>
            <a:ext cx="8890375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pt-PT" sz="1600" dirty="0">
                <a:cs typeface="Arial" panose="020B0604020202020204" pitchFamily="34" charset="0"/>
              </a:rPr>
              <a:t>A função seguinte á responsável pela definição das caixas em função dos campos definidos anteriormente.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FC902A1A-E50F-7C85-7991-097FB38A36C1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1A8A93D-B21A-D613-DAD6-48664B2720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8880" y="1768504"/>
            <a:ext cx="6492720" cy="452479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03616BC-C6F1-0F13-DC20-213C7E2FDFF6}"/>
              </a:ext>
            </a:extLst>
          </p:cNvPr>
          <p:cNvSpPr txBox="1"/>
          <p:nvPr/>
        </p:nvSpPr>
        <p:spPr>
          <a:xfrm>
            <a:off x="98178" y="1757978"/>
            <a:ext cx="2276878" cy="2270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pt-PT" sz="1600" dirty="0">
                <a:cs typeface="Arial" panose="020B0604020202020204" pitchFamily="34" charset="0"/>
              </a:rPr>
              <a:t>É também nesta função que criámos a condição para a apresentação dos avisos de proximidade.</a:t>
            </a:r>
          </a:p>
        </p:txBody>
      </p:sp>
    </p:spTree>
    <p:extLst>
      <p:ext uri="{BB962C8B-B14F-4D97-AF65-F5344CB8AC3E}">
        <p14:creationId xmlns:p14="http://schemas.microsoft.com/office/powerpoint/2010/main" val="481322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15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Futuras implementações</a:t>
            </a: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D856698-FD47-3473-4731-F23136E1DA85}"/>
              </a:ext>
            </a:extLst>
          </p:cNvPr>
          <p:cNvSpPr txBox="1"/>
          <p:nvPr/>
        </p:nvSpPr>
        <p:spPr>
          <a:xfrm>
            <a:off x="226983" y="1148047"/>
            <a:ext cx="8474898" cy="4855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600" dirty="0">
                <a:cs typeface="Arial" panose="020B0604020202020204" pitchFamily="34" charset="0"/>
              </a:rPr>
              <a:t>A evolução deste projeto poderia levar à implementação de sistemas avançados de segurança rodoviária, especialmente projetados para a deteção de animais em tempo real, os quais não conseguimos implementar devido à falta de recursos e tempo.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600" dirty="0">
                <a:cs typeface="Arial" panose="020B0604020202020204" pitchFamily="34" charset="0"/>
              </a:rPr>
              <a:t>Tais sistemas poderiam ser integrados diretamente em veículos, proporcionando uma camada adicional de segurança para os motoristas e contribuindo para a preservação da vida selvagem.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600" dirty="0">
                <a:cs typeface="Arial" panose="020B0604020202020204" pitchFamily="34" charset="0"/>
              </a:rPr>
              <a:t>Seriam alguns pontos fortes: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600" dirty="0">
                <a:cs typeface="Arial" panose="020B0604020202020204" pitchFamily="34" charset="0"/>
              </a:rPr>
              <a:t>O aumento da segurança rodoviária na deteção de animais na estrada pode reduzir significativamente o risco de acidentes, protegendo tanto os ocupantes do veículo como a vida selvagem.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600" dirty="0">
                <a:cs typeface="Arial" panose="020B0604020202020204" pitchFamily="34" charset="0"/>
              </a:rPr>
              <a:t>Conservação da vida selvagem ao evitar colisões com animais, o sistema poderia contribuir para a preservação da fauna local, ajudando na conservação de espécies vulneráveis.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600" dirty="0">
                <a:cs typeface="Arial" panose="020B0604020202020204" pitchFamily="34" charset="0"/>
              </a:rPr>
              <a:t>Com a prevenção de acidentes com animais, significa menos danos ao veículo, resultando em menores custos de reparação e manutenção.</a:t>
            </a:r>
            <a:endParaRPr lang="pt-PT" altLang="pt-PT" sz="1600" dirty="0">
              <a:cs typeface="Arial" panose="020B0604020202020204" pitchFamily="34" charset="0"/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FC902A1A-E50F-7C85-7991-097FB38A36C1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600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16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Referências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4DEBA68-8619-5C85-DC3E-B26EC684955B}"/>
              </a:ext>
            </a:extLst>
          </p:cNvPr>
          <p:cNvSpPr txBox="1"/>
          <p:nvPr/>
        </p:nvSpPr>
        <p:spPr>
          <a:xfrm>
            <a:off x="250824" y="1375027"/>
            <a:ext cx="8664575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/>
              <a:t>Performance </a:t>
            </a:r>
            <a:r>
              <a:rPr lang="pt-PT" sz="1600" dirty="0" err="1"/>
              <a:t>on</a:t>
            </a:r>
            <a:r>
              <a:rPr lang="pt-PT" sz="1600" dirty="0"/>
              <a:t> MS COCO </a:t>
            </a:r>
            <a:r>
              <a:rPr lang="pt-PT" sz="1600" dirty="0" err="1"/>
              <a:t>Dataset</a:t>
            </a:r>
            <a:r>
              <a:rPr lang="pt-PT" sz="1600" dirty="0"/>
              <a:t>, </a:t>
            </a:r>
            <a:r>
              <a:rPr lang="pt-PT" sz="1600" dirty="0">
                <a:hlinkClick r:id="rId7"/>
              </a:rPr>
              <a:t>https://docs.ultralytics.com/models/yolov9/#performance-on-ms-coco-dataset</a:t>
            </a:r>
            <a:endParaRPr lang="pt-P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/>
              <a:t>YOLO </a:t>
            </a:r>
            <a:r>
              <a:rPr lang="pt-PT" sz="1600" dirty="0" err="1"/>
              <a:t>Object</a:t>
            </a:r>
            <a:r>
              <a:rPr lang="pt-PT" sz="1600" dirty="0"/>
              <a:t> </a:t>
            </a:r>
            <a:r>
              <a:rPr lang="pt-PT" sz="1600" dirty="0" err="1"/>
              <a:t>Detection</a:t>
            </a:r>
            <a:r>
              <a:rPr lang="pt-PT" sz="1600" dirty="0"/>
              <a:t> </a:t>
            </a:r>
            <a:r>
              <a:rPr lang="pt-PT" sz="1600" dirty="0" err="1"/>
              <a:t>Explained</a:t>
            </a:r>
            <a:r>
              <a:rPr lang="pt-PT" sz="1600" dirty="0"/>
              <a:t>, </a:t>
            </a:r>
            <a:r>
              <a:rPr lang="pt-PT" sz="1600" dirty="0">
                <a:hlinkClick r:id="rId8"/>
              </a:rPr>
              <a:t>https://www.datacamp.com/blog/yolo-object-detection-explained</a:t>
            </a:r>
            <a:endParaRPr lang="pt-P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/>
              <a:t>Ultralytics </a:t>
            </a:r>
            <a:r>
              <a:rPr lang="pt-PT" sz="1600" dirty="0" err="1"/>
              <a:t>Github</a:t>
            </a:r>
            <a:r>
              <a:rPr lang="pt-PT" sz="1600" dirty="0"/>
              <a:t>, </a:t>
            </a:r>
            <a:r>
              <a:rPr lang="pt-PT" sz="1600" dirty="0">
                <a:hlinkClick r:id="rId9"/>
              </a:rPr>
              <a:t>https://github.com/ultralytics/ultralytics</a:t>
            </a:r>
            <a:endParaRPr lang="pt-P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YOLO: Algorithm for Object Detection Explained [+Examples], </a:t>
            </a:r>
            <a:r>
              <a:rPr lang="pt-PT" sz="1600" dirty="0">
                <a:hlinkClick r:id="rId10"/>
              </a:rPr>
              <a:t>https://www.v7labs.com/blog/yolo-object-detection</a:t>
            </a:r>
            <a:endParaRPr lang="pt-P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/>
              <a:t>COCO8 </a:t>
            </a:r>
            <a:r>
              <a:rPr lang="pt-PT" sz="1600" dirty="0" err="1"/>
              <a:t>Dataset</a:t>
            </a:r>
            <a:r>
              <a:rPr lang="pt-PT" sz="1600" dirty="0"/>
              <a:t>, </a:t>
            </a:r>
            <a:r>
              <a:rPr lang="pt-PT" sz="1600" dirty="0">
                <a:hlinkClick r:id="rId11"/>
              </a:rPr>
              <a:t>https://docs.ultralytics.com/datasets/detect/coco8/</a:t>
            </a:r>
            <a:r>
              <a:rPr lang="pt-PT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600" dirty="0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DD59DD11-9E9E-8BCC-BEF3-45F584E5030D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905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00250" y="5867400"/>
            <a:ext cx="5143500" cy="489738"/>
          </a:xfrm>
        </p:spPr>
        <p:txBody>
          <a:bodyPr>
            <a:normAutofit/>
          </a:bodyPr>
          <a:lstStyle/>
          <a:p>
            <a:r>
              <a:rPr lang="pt-PT" sz="15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www.ipvc.pt</a:t>
            </a:r>
            <a:endParaRPr lang="pt-PT" sz="15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06" y="3409950"/>
            <a:ext cx="4048787" cy="100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59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Objetivos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 Box 19">
            <a:extLst>
              <a:ext uri="{FF2B5EF4-FFF2-40B4-BE49-F238E27FC236}">
                <a16:creationId xmlns:a16="http://schemas.microsoft.com/office/drawing/2014/main" id="{962913DB-8182-F88D-46F8-CA28F8747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1043060"/>
            <a:ext cx="8509454" cy="3088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 algn="just">
              <a:lnSpc>
                <a:spcPct val="150000"/>
              </a:lnSpc>
            </a:pPr>
            <a:r>
              <a:rPr lang="pt-PT" altLang="pt-PT" sz="1600" dirty="0">
                <a:latin typeface="+mn-lt"/>
                <a:cs typeface="Arial" panose="020B0604020202020204" pitchFamily="34" charset="0"/>
              </a:rPr>
              <a:t>Com este trabalho, foi-nos proposto pelos docentes da unidade curricular, que explorássemos um tema á escolha, no qual, optámos por </a:t>
            </a:r>
            <a:r>
              <a:rPr lang="pt-BR" altLang="pt-PT" sz="1600" b="1" dirty="0">
                <a:latin typeface="+mn-lt"/>
                <a:cs typeface="Arial" panose="020B0604020202020204" pitchFamily="34" charset="0"/>
              </a:rPr>
              <a:t>identificação de objetos em tempo real</a:t>
            </a:r>
            <a:r>
              <a:rPr lang="pt-PT" altLang="pt-PT" sz="1600" dirty="0">
                <a:latin typeface="+mn-lt"/>
                <a:cs typeface="Arial" panose="020B0604020202020204" pitchFamily="34" charset="0"/>
              </a:rPr>
              <a:t>.</a:t>
            </a:r>
          </a:p>
          <a:p>
            <a:pPr marL="171450" indent="-171450" algn="just">
              <a:lnSpc>
                <a:spcPct val="150000"/>
              </a:lnSpc>
            </a:pPr>
            <a:r>
              <a:rPr lang="pt-PT" altLang="pt-PT" sz="1600" dirty="0">
                <a:latin typeface="+mn-lt"/>
                <a:cs typeface="Arial" panose="020B0604020202020204" pitchFamily="34" charset="0"/>
              </a:rPr>
              <a:t>Serve também de complemento ao tutorial proposto pela Prof. Tânia Silva, onde exploramos as mesma ferramentas mas com um objetivo mais simplificado.</a:t>
            </a:r>
          </a:p>
          <a:p>
            <a:pPr marL="171450" indent="-171450" algn="just">
              <a:lnSpc>
                <a:spcPct val="150000"/>
              </a:lnSpc>
            </a:pPr>
            <a:r>
              <a:rPr lang="pt-PT" altLang="pt-PT" sz="1600" dirty="0">
                <a:latin typeface="+mn-lt"/>
                <a:cs typeface="Arial" panose="020B0604020202020204" pitchFamily="34" charset="0"/>
              </a:rPr>
              <a:t>Para o desenvolvimento do trabalho utilizámos a linguagem </a:t>
            </a:r>
            <a:r>
              <a:rPr lang="pt-PT" altLang="pt-PT" sz="1600" b="1" dirty="0" err="1">
                <a:latin typeface="+mn-lt"/>
                <a:cs typeface="Arial" panose="020B0604020202020204" pitchFamily="34" charset="0"/>
              </a:rPr>
              <a:t>Python</a:t>
            </a:r>
            <a:r>
              <a:rPr lang="pt-PT" altLang="pt-PT" sz="1600" dirty="0">
                <a:latin typeface="+mn-lt"/>
                <a:cs typeface="Arial" panose="020B0604020202020204" pitchFamily="34" charset="0"/>
              </a:rPr>
              <a:t>, a ferramenta</a:t>
            </a:r>
            <a:r>
              <a:rPr lang="pt-PT" altLang="pt-PT" sz="1600" b="1" dirty="0">
                <a:latin typeface="+mn-lt"/>
                <a:cs typeface="Arial" panose="020B0604020202020204" pitchFamily="34" charset="0"/>
              </a:rPr>
              <a:t> YOLO </a:t>
            </a:r>
            <a:r>
              <a:rPr lang="pt-PT" altLang="pt-PT" sz="1600" dirty="0">
                <a:latin typeface="+mn-lt"/>
                <a:cs typeface="Arial" panose="020B0604020202020204" pitchFamily="34" charset="0"/>
              </a:rPr>
              <a:t>desenvolvida pela </a:t>
            </a:r>
            <a:r>
              <a:rPr lang="pt-PT" altLang="pt-PT" sz="1600" b="1" dirty="0">
                <a:latin typeface="+mn-lt"/>
                <a:cs typeface="Arial" panose="020B0604020202020204" pitchFamily="34" charset="0"/>
              </a:rPr>
              <a:t>Ultralytics </a:t>
            </a:r>
            <a:r>
              <a:rPr lang="pt-PT" altLang="pt-PT" sz="1600" dirty="0">
                <a:latin typeface="+mn-lt"/>
                <a:cs typeface="Arial" panose="020B0604020202020204" pitchFamily="34" charset="0"/>
              </a:rPr>
              <a:t>e o objetivo será então </a:t>
            </a:r>
            <a:r>
              <a:rPr lang="pt-BR" altLang="pt-PT" sz="1600" b="1" dirty="0">
                <a:latin typeface="+mn-lt"/>
                <a:cs typeface="Arial" panose="020B0604020202020204" pitchFamily="34" charset="0"/>
              </a:rPr>
              <a:t>identificação</a:t>
            </a:r>
            <a:r>
              <a:rPr lang="pt-PT" altLang="pt-PT" sz="1600" b="1" dirty="0">
                <a:latin typeface="+mn-lt"/>
                <a:cs typeface="Arial" panose="020B0604020202020204" pitchFamily="34" charset="0"/>
              </a:rPr>
              <a:t> em tempo real de vida animal nas rodovias para preservação da vida animal</a:t>
            </a:r>
            <a:r>
              <a:rPr lang="pt-PT" altLang="pt-PT" sz="1600" dirty="0">
                <a:latin typeface="+mn-lt"/>
                <a:cs typeface="Arial" panose="020B0604020202020204" pitchFamily="34" charset="0"/>
              </a:rPr>
              <a:t>.</a:t>
            </a:r>
          </a:p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dirty="0">
                <a:cs typeface="Arial" panose="020B0604020202020204" pitchFamily="34" charset="0"/>
              </a:rPr>
              <a:t> </a:t>
            </a:r>
            <a:endParaRPr lang="pt-PT" altLang="pt-PT" sz="12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A23FEE-3194-20F6-AC80-565372D32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494" y="3886311"/>
            <a:ext cx="2403675" cy="263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ltralytics HUB – Apps no Google Play">
            <a:extLst>
              <a:ext uri="{FF2B5EF4-FFF2-40B4-BE49-F238E27FC236}">
                <a16:creationId xmlns:a16="http://schemas.microsoft.com/office/drawing/2014/main" id="{374179B2-4DB1-4AF2-10AA-507C305BA1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8" t="18868" r="19386" b="19709"/>
          <a:stretch/>
        </p:blipFill>
        <p:spPr bwMode="auto">
          <a:xfrm>
            <a:off x="5152114" y="4012721"/>
            <a:ext cx="2184691" cy="2192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684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YOLO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76EE797-6B5C-CF00-4275-C57FC2AB2B18}"/>
              </a:ext>
            </a:extLst>
          </p:cNvPr>
          <p:cNvSpPr txBox="1"/>
          <p:nvPr/>
        </p:nvSpPr>
        <p:spPr>
          <a:xfrm>
            <a:off x="76843" y="1015309"/>
            <a:ext cx="8939588" cy="3008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600" b="1" dirty="0">
                <a:cs typeface="Arial" panose="020B0604020202020204" pitchFamily="34" charset="0"/>
              </a:rPr>
              <a:t>YOLO </a:t>
            </a:r>
            <a:r>
              <a:rPr lang="pt-BR" altLang="pt-PT" sz="1600" dirty="0">
                <a:cs typeface="Arial" panose="020B0604020202020204" pitchFamily="34" charset="0"/>
              </a:rPr>
              <a:t>é uma rede neuronal convolucional open-source, projetada para a identificação de objetos em imagens e vídeos.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600" dirty="0">
                <a:cs typeface="Arial" panose="020B0604020202020204" pitchFamily="34" charset="0"/>
              </a:rPr>
              <a:t>O nome </a:t>
            </a:r>
            <a:r>
              <a:rPr lang="pt-BR" altLang="pt-PT" sz="1600" b="1" dirty="0">
                <a:cs typeface="Arial" panose="020B0604020202020204" pitchFamily="34" charset="0"/>
              </a:rPr>
              <a:t>"YOLO"</a:t>
            </a:r>
            <a:r>
              <a:rPr lang="pt-BR" altLang="pt-PT" sz="1600" dirty="0">
                <a:cs typeface="Arial" panose="020B0604020202020204" pitchFamily="34" charset="0"/>
              </a:rPr>
              <a:t> é uma abreviação de </a:t>
            </a:r>
            <a:r>
              <a:rPr lang="pt-BR" altLang="pt-PT" sz="1600" b="1" dirty="0">
                <a:cs typeface="Arial" panose="020B0604020202020204" pitchFamily="34" charset="0"/>
              </a:rPr>
              <a:t>"You Only Look Once"</a:t>
            </a:r>
            <a:r>
              <a:rPr lang="pt-BR" altLang="pt-PT" sz="1600" dirty="0">
                <a:cs typeface="Arial" panose="020B0604020202020204" pitchFamily="34" charset="0"/>
              </a:rPr>
              <a:t>, que resume o conceito central dessa abordagem: em vez de dividir a imagem em regiões e classificar cada uma delas separadamente, o </a:t>
            </a:r>
            <a:r>
              <a:rPr lang="pt-BR" altLang="pt-PT" sz="1600" b="1" dirty="0">
                <a:cs typeface="Arial" panose="020B0604020202020204" pitchFamily="34" charset="0"/>
              </a:rPr>
              <a:t>YOLO</a:t>
            </a:r>
            <a:r>
              <a:rPr lang="pt-BR" altLang="pt-PT" sz="1600" dirty="0">
                <a:cs typeface="Arial" panose="020B0604020202020204" pitchFamily="34" charset="0"/>
              </a:rPr>
              <a:t> analisa a imagem inteira de uma só vez, prevendo as localizações e as classes dos objetos detectados.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600" dirty="0">
                <a:cs typeface="Arial" panose="020B0604020202020204" pitchFamily="34" charset="0"/>
              </a:rPr>
              <a:t>Para utilizar essa ferramenta, consultamos a documentação do </a:t>
            </a:r>
            <a:r>
              <a:rPr lang="pt-BR" altLang="pt-PT" sz="1600" b="1" dirty="0">
                <a:cs typeface="Arial" panose="020B0604020202020204" pitchFamily="34" charset="0"/>
              </a:rPr>
              <a:t>YOLOv9</a:t>
            </a:r>
            <a:r>
              <a:rPr lang="pt-BR" altLang="pt-PT" sz="1600" dirty="0">
                <a:cs typeface="Arial" panose="020B0604020202020204" pitchFamily="34" charset="0"/>
              </a:rPr>
              <a:t> desenvolvida pela </a:t>
            </a:r>
            <a:r>
              <a:rPr lang="pt-BR" altLang="pt-PT" sz="1600" b="1" dirty="0">
                <a:cs typeface="Arial" panose="020B0604020202020204" pitchFamily="34" charset="0"/>
              </a:rPr>
              <a:t>Ultralytics</a:t>
            </a:r>
            <a:r>
              <a:rPr lang="pt-BR" altLang="pt-PT" sz="1600" dirty="0">
                <a:cs typeface="Arial" panose="020B0604020202020204" pitchFamily="34" charset="0"/>
              </a:rPr>
              <a:t>, disponível no seguinte link: </a:t>
            </a:r>
            <a:r>
              <a:rPr lang="pt-BR" altLang="pt-PT" sz="1600" dirty="0">
                <a:cs typeface="Arial" panose="020B0604020202020204" pitchFamily="34" charset="0"/>
                <a:hlinkClick r:id="rId7"/>
              </a:rPr>
              <a:t>https://docs.ultralytics.com/models/yolov9/</a:t>
            </a:r>
            <a:r>
              <a:rPr lang="pt-BR" altLang="pt-PT" sz="1600" dirty="0">
                <a:cs typeface="Arial" panose="020B0604020202020204" pitchFamily="34" charset="0"/>
              </a:rPr>
              <a:t>.</a:t>
            </a:r>
            <a:endParaRPr lang="pt-PT" altLang="pt-PT" sz="1600" dirty="0">
              <a:cs typeface="Arial" panose="020B0604020202020204" pitchFamily="34" charset="0"/>
            </a:endParaRPr>
          </a:p>
        </p:txBody>
      </p:sp>
      <p:pic>
        <p:nvPicPr>
          <p:cNvPr id="14" name="Picture 8" descr="YOLO: Real-Time Object Detection">
            <a:extLst>
              <a:ext uri="{FF2B5EF4-FFF2-40B4-BE49-F238E27FC236}">
                <a16:creationId xmlns:a16="http://schemas.microsoft.com/office/drawing/2014/main" id="{80890074-35F3-DC7F-F7F3-9DCD96F83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321" y="4595664"/>
            <a:ext cx="2348110" cy="124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66EAD65-0E7B-4D5F-488E-54BEFC0BBF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280" y="3976535"/>
            <a:ext cx="6133279" cy="239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489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4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Configurações e bibliotecas utilizadas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76EE797-6B5C-CF00-4275-C57FC2AB2B18}"/>
              </a:ext>
            </a:extLst>
          </p:cNvPr>
          <p:cNvSpPr txBox="1"/>
          <p:nvPr/>
        </p:nvSpPr>
        <p:spPr>
          <a:xfrm>
            <a:off x="101225" y="1148047"/>
            <a:ext cx="8939588" cy="3936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400" dirty="0">
                <a:cs typeface="Arial" panose="020B0604020202020204" pitchFamily="34" charset="0"/>
              </a:rPr>
              <a:t>Para este trabalho, utilizamos diversas bibliotecas que desempenham papéis específicos e importantes: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400" b="1" dirty="0">
                <a:cs typeface="Arial" panose="020B0604020202020204" pitchFamily="34" charset="0"/>
              </a:rPr>
              <a:t>Ultralytics YOLO (You Only Look Once):</a:t>
            </a:r>
            <a:r>
              <a:rPr lang="pt-BR" altLang="pt-PT" sz="1400" dirty="0">
                <a:cs typeface="Arial" panose="020B0604020202020204" pitchFamily="34" charset="0"/>
              </a:rPr>
              <a:t> Utilizamos a versão YOLOv9 desenvolvida pela Ultralytics, que oferece uma implementação eficiente e fácil de usar para tarefas de visão computacional.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400" b="1" dirty="0">
                <a:cs typeface="Arial" panose="020B0604020202020204" pitchFamily="34" charset="0"/>
              </a:rPr>
              <a:t>OpenCV (Open Source Computer Vision Library):</a:t>
            </a:r>
            <a:r>
              <a:rPr lang="pt-BR" altLang="pt-PT" sz="1400" dirty="0">
                <a:cs typeface="Arial" panose="020B0604020202020204" pitchFamily="34" charset="0"/>
              </a:rPr>
              <a:t> A biblioteca é amplamente utilizada para processamento de imagens e vídeos, atrvés da mesma, podemos ler, modificar e exibir imagens e vídeos.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400" b="1" dirty="0">
                <a:cs typeface="Arial" panose="020B0604020202020204" pitchFamily="34" charset="0"/>
              </a:rPr>
              <a:t>NumPy:</a:t>
            </a:r>
            <a:r>
              <a:rPr lang="pt-BR" altLang="pt-PT" sz="1400" dirty="0">
                <a:cs typeface="Arial" panose="020B0604020202020204" pitchFamily="34" charset="0"/>
              </a:rPr>
              <a:t> É uma biblioteca fundamental para computação científica em Python. Neste contexto, é usada para manipulação de dados numéricos e operações matemáticas necessárias para o processamento de imagens.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400" b="1" dirty="0">
                <a:cs typeface="Arial" panose="020B0604020202020204" pitchFamily="34" charset="0"/>
              </a:rPr>
              <a:t>Pygame: </a:t>
            </a:r>
            <a:r>
              <a:rPr lang="pt-BR" altLang="pt-PT" sz="1400" dirty="0">
                <a:cs typeface="Arial" panose="020B0604020202020204" pitchFamily="34" charset="0"/>
              </a:rPr>
              <a:t>Utilizamos a biblioteca para reproduzir sons de alerta quando um objeto é detetado a uma distância crítica.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400" b="1" dirty="0">
                <a:cs typeface="Arial" panose="020B0604020202020204" pitchFamily="34" charset="0"/>
              </a:rPr>
              <a:t>Threading: </a:t>
            </a:r>
            <a:r>
              <a:rPr lang="pt-BR" altLang="pt-PT" sz="1400" dirty="0">
                <a:cs typeface="Arial" panose="020B0604020202020204" pitchFamily="34" charset="0"/>
              </a:rPr>
              <a:t>Permite</a:t>
            </a:r>
            <a:r>
              <a:rPr lang="pt-BR" altLang="pt-PT" sz="1400" b="1" dirty="0">
                <a:cs typeface="Arial" panose="020B0604020202020204" pitchFamily="34" charset="0"/>
              </a:rPr>
              <a:t> </a:t>
            </a:r>
            <a:r>
              <a:rPr lang="pt-BR" altLang="pt-PT" sz="1400" dirty="0">
                <a:cs typeface="Arial" panose="020B0604020202020204" pitchFamily="34" charset="0"/>
              </a:rPr>
              <a:t>a execução de operações paralelamente. No nosso caso, é usada para tocar sons de alerta simultaneamente ao processamento de vídeo, garantindo que o desempenho da identificação de objetos não seja afetado pela reprodução de áudio.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19D946EB-DB6B-97FC-FE70-6A49B8558F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6986" y="5185458"/>
            <a:ext cx="2602669" cy="110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77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5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Primeiro implementação – Imagem estática</a:t>
            </a: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D856698-FD47-3473-4731-F23136E1DA85}"/>
              </a:ext>
            </a:extLst>
          </p:cNvPr>
          <p:cNvSpPr txBox="1"/>
          <p:nvPr/>
        </p:nvSpPr>
        <p:spPr>
          <a:xfrm>
            <a:off x="226983" y="1148047"/>
            <a:ext cx="8474898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pt-PT" sz="1600" dirty="0">
                <a:cs typeface="Arial" panose="020B0604020202020204" pitchFamily="34" charset="0"/>
              </a:rPr>
              <a:t>Nas seguintes imagens, podemos ver o resultado da primeira implementação com recurso ao </a:t>
            </a:r>
            <a:r>
              <a:rPr lang="pt-PT" altLang="pt-PT" sz="1600" dirty="0" err="1">
                <a:cs typeface="Arial" panose="020B0604020202020204" pitchFamily="34" charset="0"/>
              </a:rPr>
              <a:t>dataset</a:t>
            </a:r>
            <a:r>
              <a:rPr lang="pt-PT" altLang="pt-PT" sz="1600" dirty="0">
                <a:cs typeface="Arial" panose="020B0604020202020204" pitchFamily="34" charset="0"/>
              </a:rPr>
              <a:t> </a:t>
            </a:r>
            <a:r>
              <a:rPr lang="pt-PT" altLang="pt-PT" sz="1600" b="1" dirty="0">
                <a:cs typeface="Arial" panose="020B0604020202020204" pitchFamily="34" charset="0"/>
              </a:rPr>
              <a:t>coco8 </a:t>
            </a:r>
            <a:r>
              <a:rPr lang="pt-PT" altLang="pt-PT" sz="1600" dirty="0">
                <a:cs typeface="Arial" panose="020B0604020202020204" pitchFamily="34" charset="0"/>
              </a:rPr>
              <a:t>da Ultralytics.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pt-PT" sz="1600" dirty="0">
                <a:cs typeface="Arial" panose="020B0604020202020204" pitchFamily="34" charset="0"/>
              </a:rPr>
              <a:t>Neste primeiro exemplo temos já uma estimativa da distância dos animais.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FC902A1A-E50F-7C85-7991-097FB38A36C1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540B416-D83B-1609-F2E5-8CCDBF3A1D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2443733"/>
            <a:ext cx="4200038" cy="237461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4BD944E-7FCC-1955-6CAD-F0F1776F50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1561" y="4345496"/>
            <a:ext cx="4343400" cy="193814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58A3934-B6A3-D54C-FB78-BC5AE4ADD86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4009"/>
          <a:stretch/>
        </p:blipFill>
        <p:spPr>
          <a:xfrm>
            <a:off x="457705" y="3018116"/>
            <a:ext cx="2758280" cy="206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24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6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Segunda implementação –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Video</a:t>
            </a: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D856698-FD47-3473-4731-F23136E1DA85}"/>
              </a:ext>
            </a:extLst>
          </p:cNvPr>
          <p:cNvSpPr txBox="1"/>
          <p:nvPr/>
        </p:nvSpPr>
        <p:spPr>
          <a:xfrm>
            <a:off x="101225" y="975723"/>
            <a:ext cx="8890375" cy="263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pt-PT" sz="1600" dirty="0">
                <a:cs typeface="Arial" panose="020B0604020202020204" pitchFamily="34" charset="0"/>
              </a:rPr>
              <a:t>Após obter resultados positivos em imagens estáticas, avançamos para uma implementação com vídeos, o que se torna mais próximo de identificação em tempo real onde a única diferença seria o input para o modelo de reconhecimento.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pt-PT" sz="1600" dirty="0">
                <a:cs typeface="Arial" panose="020B0604020202020204" pitchFamily="34" charset="0"/>
              </a:rPr>
              <a:t>No exemplo, podemos ver que são identificados os animais e com uma distância estimada.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pt-PT" sz="1600" dirty="0">
                <a:cs typeface="Arial" panose="020B0604020202020204" pitchFamily="34" charset="0"/>
              </a:rPr>
              <a:t>Quando um objeto/animal se encontra a 10 metros ou menos, o modelo altera a cor para vermelho nesse objeto.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altLang="pt-PT" sz="1600" dirty="0">
              <a:cs typeface="Arial" panose="020B0604020202020204" pitchFamily="34" charset="0"/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FC902A1A-E50F-7C85-7991-097FB38A36C1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detected_video">
            <a:hlinkClick r:id="" action="ppaction://media"/>
            <a:extLst>
              <a:ext uri="{FF2B5EF4-FFF2-40B4-BE49-F238E27FC236}">
                <a16:creationId xmlns:a16="http://schemas.microsoft.com/office/drawing/2014/main" id="{8FC9E9D1-A833-AC0D-4AF0-F0282A86E1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195586" y="2893039"/>
            <a:ext cx="6092752" cy="342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7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Explicação do código</a:t>
            </a: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D856698-FD47-3473-4731-F23136E1DA85}"/>
              </a:ext>
            </a:extLst>
          </p:cNvPr>
          <p:cNvSpPr txBox="1"/>
          <p:nvPr/>
        </p:nvSpPr>
        <p:spPr>
          <a:xfrm>
            <a:off x="101225" y="975723"/>
            <a:ext cx="8890375" cy="2644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400" dirty="0">
                <a:cs typeface="Arial" panose="020B0604020202020204" pitchFamily="34" charset="0"/>
              </a:rPr>
              <a:t>O código seguinte, define configurações importantes para o sistema de identificação de animais: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400" b="1" dirty="0">
                <a:cs typeface="Arial" panose="020B0604020202020204" pitchFamily="34" charset="0"/>
              </a:rPr>
              <a:t>KNOWN_HEIGHTS:</a:t>
            </a:r>
            <a:r>
              <a:rPr lang="pt-BR" altLang="pt-PT" sz="1400" dirty="0">
                <a:cs typeface="Arial" panose="020B0604020202020204" pitchFamily="34" charset="0"/>
              </a:rPr>
              <a:t> Um dicionário que mapeia cada classe de animal (identificada por um número) à sua altura média em metros. Por exemplo, a classe 16 representa um cão com altura média de 0,5 metros.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400" b="1" dirty="0">
                <a:cs typeface="Arial" panose="020B0604020202020204" pitchFamily="34" charset="0"/>
              </a:rPr>
              <a:t>FOCAL_LENGTH:</a:t>
            </a:r>
            <a:r>
              <a:rPr lang="pt-BR" altLang="pt-PT" sz="1400" dirty="0">
                <a:cs typeface="Arial" panose="020B0604020202020204" pitchFamily="34" charset="0"/>
              </a:rPr>
              <a:t> Define a distância focal da câmera em pixeis, um parâmetro necessário para calcular a distância dos objetos detetados.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400" b="1" dirty="0">
                <a:cs typeface="Arial" panose="020B0604020202020204" pitchFamily="34" charset="0"/>
              </a:rPr>
              <a:t>ANIMAL_CLASSES: </a:t>
            </a:r>
            <a:r>
              <a:rPr lang="pt-BR" altLang="pt-PT" sz="1400" dirty="0">
                <a:cs typeface="Arial" panose="020B0604020202020204" pitchFamily="34" charset="0"/>
              </a:rPr>
              <a:t>Uma lista que contém as chaves do dicionário KNOWN_HEIGHTS, representando as classes de animais que serão reconhecidas no dataset COCO.</a:t>
            </a:r>
            <a:endParaRPr lang="pt-PT" altLang="pt-PT" sz="1400" dirty="0"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altLang="pt-PT" sz="1400" dirty="0">
              <a:cs typeface="Arial" panose="020B0604020202020204" pitchFamily="34" charset="0"/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FC902A1A-E50F-7C85-7991-097FB38A36C1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91C2C4E-53EE-8E4B-D941-F6780C414F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9104" y="3542926"/>
            <a:ext cx="3812207" cy="266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8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8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Explicação do código</a:t>
            </a: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D856698-FD47-3473-4731-F23136E1DA85}"/>
              </a:ext>
            </a:extLst>
          </p:cNvPr>
          <p:cNvSpPr txBox="1"/>
          <p:nvPr/>
        </p:nvSpPr>
        <p:spPr>
          <a:xfrm>
            <a:off x="98177" y="1291125"/>
            <a:ext cx="8890375" cy="705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400" dirty="0">
                <a:cs typeface="Arial" panose="020B0604020202020204" pitchFamily="34" charset="0"/>
              </a:rPr>
              <a:t>A função </a:t>
            </a:r>
            <a:r>
              <a:rPr lang="pt-BR" altLang="pt-PT" sz="1400" b="1" dirty="0">
                <a:cs typeface="Arial" panose="020B0604020202020204" pitchFamily="34" charset="0"/>
              </a:rPr>
              <a:t>calculate_iou </a:t>
            </a:r>
            <a:r>
              <a:rPr lang="pt-BR" altLang="pt-PT" sz="1400" dirty="0">
                <a:cs typeface="Arial" panose="020B0604020202020204" pitchFamily="34" charset="0"/>
              </a:rPr>
              <a:t>calcula a interseção sobre a união </a:t>
            </a:r>
            <a:r>
              <a:rPr lang="pt-BR" altLang="pt-PT" sz="1400" b="1" dirty="0">
                <a:cs typeface="Arial" panose="020B0604020202020204" pitchFamily="34" charset="0"/>
              </a:rPr>
              <a:t>(IoU) </a:t>
            </a:r>
            <a:r>
              <a:rPr lang="pt-BR" altLang="pt-PT" sz="1400" dirty="0">
                <a:cs typeface="Arial" panose="020B0604020202020204" pitchFamily="34" charset="0"/>
              </a:rPr>
              <a:t>de duas caixas delimitadoras, uma métrica usada em </a:t>
            </a:r>
            <a:r>
              <a:rPr lang="pt-BR" altLang="pt-PT" sz="1400" b="1" dirty="0">
                <a:cs typeface="Arial" panose="020B0604020202020204" pitchFamily="34" charset="0"/>
              </a:rPr>
              <a:t>computer vision </a:t>
            </a:r>
            <a:r>
              <a:rPr lang="pt-BR" altLang="pt-PT" sz="1400" dirty="0">
                <a:cs typeface="Arial" panose="020B0604020202020204" pitchFamily="34" charset="0"/>
              </a:rPr>
              <a:t>para medir a sobreposição entre duas caixas.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FC902A1A-E50F-7C85-7991-097FB38A36C1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235D88D-3CE4-5ABB-0706-40A28A8AE34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903"/>
          <a:stretch/>
        </p:blipFill>
        <p:spPr>
          <a:xfrm>
            <a:off x="1753902" y="2346222"/>
            <a:ext cx="5708838" cy="276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36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9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Explicação do código</a:t>
            </a: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D856698-FD47-3473-4731-F23136E1DA85}"/>
              </a:ext>
            </a:extLst>
          </p:cNvPr>
          <p:cNvSpPr txBox="1"/>
          <p:nvPr/>
        </p:nvSpPr>
        <p:spPr>
          <a:xfrm>
            <a:off x="98392" y="1424199"/>
            <a:ext cx="8890375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pt-PT" sz="1600" dirty="0">
                <a:cs typeface="Arial" panose="020B0604020202020204" pitchFamily="34" charset="0"/>
              </a:rPr>
              <a:t>No código seguinte, temos a lógica para agrupar caixas delimitadores que estejam sobrepostas ou demasiado próximas.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FC902A1A-E50F-7C85-7991-097FB38A36C1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9BFC0BA-C6C9-0A48-B711-84BD9442A3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510" y="2172438"/>
            <a:ext cx="5182323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064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6356</TotalTime>
  <Words>1635</Words>
  <Application>Microsoft Office PowerPoint</Application>
  <PresentationFormat>Apresentação no Ecrã (4:3)</PresentationFormat>
  <Paragraphs>145</Paragraphs>
  <Slides>17</Slides>
  <Notes>15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17</vt:i4>
      </vt:variant>
    </vt:vector>
  </HeadingPairs>
  <TitlesOfParts>
    <vt:vector size="20" baseType="lpstr">
      <vt:lpstr>Arial</vt:lpstr>
      <vt:lpstr>Calibri</vt:lpstr>
      <vt:lpstr>Tema do Office</vt:lpstr>
      <vt:lpstr>Aprendizagem Organizacional  CP3 -YOLO – You Only Look Once  Identificação de animais na rodovia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Diapositivo 1</dc:title>
  <dc:creator>Jorge Ribeiro</dc:creator>
  <cp:lastModifiedBy>Alexandre Santos</cp:lastModifiedBy>
  <cp:revision>235</cp:revision>
  <cp:lastPrinted>2020-09-27T18:04:57Z</cp:lastPrinted>
  <dcterms:created xsi:type="dcterms:W3CDTF">2011-05-31T09:21:51Z</dcterms:created>
  <dcterms:modified xsi:type="dcterms:W3CDTF">2024-06-13T17:32:17Z</dcterms:modified>
</cp:coreProperties>
</file>